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0" r:id="rId3"/>
    <p:sldId id="426" r:id="rId4"/>
    <p:sldId id="261" r:id="rId5"/>
    <p:sldId id="418" r:id="rId6"/>
    <p:sldId id="420" r:id="rId7"/>
    <p:sldId id="421" r:id="rId8"/>
    <p:sldId id="431" r:id="rId9"/>
    <p:sldId id="423" r:id="rId10"/>
    <p:sldId id="281" r:id="rId11"/>
    <p:sldId id="428" r:id="rId12"/>
    <p:sldId id="427" r:id="rId13"/>
    <p:sldId id="256" r:id="rId14"/>
    <p:sldId id="432" r:id="rId15"/>
    <p:sldId id="349" r:id="rId16"/>
    <p:sldId id="350" r:id="rId17"/>
    <p:sldId id="356" r:id="rId18"/>
    <p:sldId id="361" r:id="rId19"/>
    <p:sldId id="373" r:id="rId20"/>
    <p:sldId id="375" r:id="rId21"/>
    <p:sldId id="381" r:id="rId22"/>
    <p:sldId id="382" r:id="rId23"/>
    <p:sldId id="383" r:id="rId24"/>
    <p:sldId id="430" r:id="rId25"/>
    <p:sldId id="429" r:id="rId26"/>
    <p:sldId id="400" r:id="rId27"/>
    <p:sldId id="404" r:id="rId28"/>
    <p:sldId id="399" r:id="rId29"/>
    <p:sldId id="414" r:id="rId30"/>
    <p:sldId id="417" r:id="rId31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>
      <p:cViewPr varScale="1">
        <p:scale>
          <a:sx n="89" d="100"/>
          <a:sy n="89" d="100"/>
        </p:scale>
        <p:origin x="10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10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744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63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3E3D5-640C-459F-804F-726E32044DFF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ADB3-6DD3-4829-B0C4-10C55826B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936D1-020E-4BF2-B265-4AA1334DA534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37D7-E861-4DB8-9ACA-797535138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B9CC6-1B14-465F-9AE9-1AEA3C67ADF3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011D-FC49-49D4-8DA0-739B763BE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074F6-A70F-4BEA-AEC1-C07B75D9F5B2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60463-829D-4679-BCF2-CB151A969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5946D-1B78-4A8E-A410-1AF632C5C163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7CF12-CF09-476D-887D-1593C66EC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8140-50E5-4105-8DF9-E4F12CC803FE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E245F-7526-429D-88A9-8639FF7B8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47592-1749-43F5-B341-97CB1945C2FD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F0EAF-178F-4E35-B4D9-95BBBEDB0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4F240-F67F-4F4A-889A-DCD31B3B4CF7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3DE70-889D-4CE3-849E-9B4A0AFB9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81F8D-563E-49A4-AF1E-6D4BDF01E63B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2AA00-CEE6-4964-B525-EA52B7860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99B46-9974-41B6-8D5B-046680F0EDD8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1D3AA-2EA9-4A3E-93A0-734DDD01E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B71FB-2B5A-4663-9179-F3F10159BF01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B348E-0F95-4516-A2F0-560E49B01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DDDA-3805-4455-9E31-7C0CA2CC9D5C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29CC3-7682-4157-969C-34A35999C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E8AF-9487-4AB9-83ED-5649CA6B76F3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8F0FA-3E92-44E0-8EB6-A11370EB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2381FA-3B65-4836-9545-9AABC81EF9F3}" type="datetimeFigureOut">
              <a:rPr lang="en-US"/>
              <a:pPr>
                <a:defRPr/>
              </a:pPr>
              <a:t>8/4/2016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4D38AB-2F57-4F3F-A398-D877C40A2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stan@haptraining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Emotional Intelligence for All</a:t>
            </a:r>
          </a:p>
        </p:txBody>
      </p:sp>
      <p:pic>
        <p:nvPicPr>
          <p:cNvPr id="1331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8603" y="1752600"/>
            <a:ext cx="8045450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pPr eaLnBrk="1" hangingPunct="1"/>
            <a:r>
              <a:rPr lang="en-US" sz="6600" dirty="0" smtClean="0">
                <a:solidFill>
                  <a:srgbClr val="000000"/>
                </a:solidFill>
                <a:latin typeface="Castellar" panose="020A0402060406010301" pitchFamily="18" charset="0"/>
              </a:rPr>
              <a:t>The  Story  of</a:t>
            </a:r>
            <a:endParaRPr lang="en-US" dirty="0" smtClean="0">
              <a:latin typeface="Castellar" panose="020A0402060406010301" pitchFamily="18" charset="0"/>
            </a:endParaRPr>
          </a:p>
        </p:txBody>
      </p:sp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362200"/>
            <a:ext cx="6781800" cy="213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Why Emotional Intelligence?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So we can hold hands and sing </a:t>
            </a:r>
            <a:r>
              <a:rPr lang="en-US" sz="3600" dirty="0" err="1" smtClean="0"/>
              <a:t>Kumbaya</a:t>
            </a:r>
            <a:r>
              <a:rPr lang="en-US" sz="3600" dirty="0" smtClean="0"/>
              <a:t>!</a:t>
            </a:r>
          </a:p>
          <a:p>
            <a:r>
              <a:rPr lang="en-US" sz="3600" dirty="0" smtClean="0"/>
              <a:t>Assertive Accountability Model; this is about </a:t>
            </a:r>
            <a:r>
              <a:rPr lang="en-US" sz="3600" i="1" dirty="0" smtClean="0"/>
              <a:t>Doing Work &amp; Productivity!</a:t>
            </a:r>
          </a:p>
          <a:p>
            <a:r>
              <a:rPr lang="en-US" sz="3600" dirty="0" smtClean="0"/>
              <a:t>HBR: in the US, annual cost of inefficiencies due to incivility in the workplace: </a:t>
            </a:r>
          </a:p>
          <a:p>
            <a:r>
              <a:rPr lang="en-US" sz="3600" dirty="0" smtClean="0"/>
              <a:t>51 Billion!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20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3200400" cy="32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016944"/>
            <a:ext cx="1847850" cy="2466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957262"/>
            <a:ext cx="2247900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62400"/>
            <a:ext cx="3810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/>
              <a:t>Unit 1 </a:t>
            </a:r>
            <a:r>
              <a:rPr lang="en-US" sz="8000" dirty="0" smtClean="0"/>
              <a:t>    Culture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1945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00200"/>
            <a:ext cx="3200400" cy="428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Aspects of Culture in HAP Theory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you are; we ARE our set of experiences!</a:t>
            </a:r>
          </a:p>
          <a:p>
            <a:endParaRPr lang="en-US" dirty="0"/>
          </a:p>
          <a:p>
            <a:r>
              <a:rPr lang="en-US" dirty="0" smtClean="0"/>
              <a:t>What are the Cultures, Subcultures, Groups and Subgroups we walk through each day?</a:t>
            </a:r>
          </a:p>
          <a:p>
            <a:endParaRPr lang="en-US" dirty="0"/>
          </a:p>
          <a:p>
            <a:r>
              <a:rPr lang="en-US" dirty="0" smtClean="0"/>
              <a:t>How do we DRIVE Culture in our Team or Organization?  Why Leave it to Chance?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6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en-US" sz="6600" dirty="0" smtClean="0">
                <a:latin typeface="AR JULIAN" panose="02000000000000000000" pitchFamily="2" charset="0"/>
              </a:rPr>
              <a:t>Race vs Ethnicity</a:t>
            </a:r>
            <a:endParaRPr lang="en-US" sz="6600" dirty="0">
              <a:latin typeface="AR JULI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777" y="2362201"/>
            <a:ext cx="2186471" cy="273923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25446"/>
            <a:ext cx="2000250" cy="2680747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34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sz="6000" dirty="0" smtClean="0"/>
              <a:t>Race vs Ethnicity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6560"/>
            <a:ext cx="4038600" cy="227404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0" y="2029619"/>
            <a:ext cx="1866900" cy="2447925"/>
          </a:xfrm>
        </p:spPr>
      </p:pic>
    </p:spTree>
    <p:extLst>
      <p:ext uri="{BB962C8B-B14F-4D97-AF65-F5344CB8AC3E}">
        <p14:creationId xmlns:p14="http://schemas.microsoft.com/office/powerpoint/2010/main" val="42415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Unit </a:t>
            </a:r>
            <a:r>
              <a:rPr lang="en-US" sz="4800" b="1" i="1" dirty="0">
                <a:latin typeface="Andalus" panose="02020603050405020304" pitchFamily="18" charset="-78"/>
                <a:cs typeface="Andalus" panose="02020603050405020304" pitchFamily="18" charset="-78"/>
              </a:rPr>
              <a:t>2</a:t>
            </a:r>
            <a:r>
              <a:rPr lang="en-US" sz="4800" b="1" i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Emotional Management</a:t>
            </a:r>
            <a:endParaRPr lang="en-US" sz="4800" b="1" i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600200"/>
            <a:ext cx="7241540" cy="4525963"/>
          </a:xfrm>
        </p:spPr>
      </p:pic>
    </p:spTree>
    <p:extLst>
      <p:ext uri="{BB962C8B-B14F-4D97-AF65-F5344CB8AC3E}">
        <p14:creationId xmlns:p14="http://schemas.microsoft.com/office/powerpoint/2010/main" val="252552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743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Unit 3  Communication Awareness</a:t>
            </a:r>
            <a:endParaRPr lang="en-US" sz="5400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45" y="2133600"/>
            <a:ext cx="7353032" cy="3429000"/>
          </a:xfrm>
        </p:spPr>
      </p:pic>
    </p:spTree>
    <p:extLst>
      <p:ext uri="{BB962C8B-B14F-4D97-AF65-F5344CB8AC3E}">
        <p14:creationId xmlns:p14="http://schemas.microsoft.com/office/powerpoint/2010/main" val="339838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7200" smtClean="0">
                <a:latin typeface="Brush Script MT"/>
              </a:rPr>
              <a:t>WELCOME</a:t>
            </a:r>
          </a:p>
        </p:txBody>
      </p:sp>
      <p:pic>
        <p:nvPicPr>
          <p:cNvPr id="1433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9175" y="1600200"/>
            <a:ext cx="71056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786384" y="1295400"/>
            <a:ext cx="1219200" cy="3048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Values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438400" y="228600"/>
            <a:ext cx="5111750" cy="5853113"/>
          </a:xfrm>
        </p:spPr>
        <p:txBody>
          <a:bodyPr/>
          <a:lstStyle/>
          <a:p>
            <a:pPr eaLnBrk="1" hangingPunct="1"/>
            <a:r>
              <a:rPr lang="en-US" i="1" dirty="0" smtClean="0"/>
              <a:t>Critical</a:t>
            </a:r>
            <a:r>
              <a:rPr lang="en-US" dirty="0" smtClean="0"/>
              <a:t> </a:t>
            </a:r>
            <a:r>
              <a:rPr lang="en-US" b="1" dirty="0" smtClean="0"/>
              <a:t>Parent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Nurturing</a:t>
            </a:r>
            <a:r>
              <a:rPr lang="en-US" dirty="0" smtClean="0"/>
              <a:t> </a:t>
            </a:r>
            <a:r>
              <a:rPr lang="en-US" b="1" dirty="0" smtClean="0"/>
              <a:t>Parent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b="1" dirty="0" smtClean="0"/>
              <a:t>Adult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OK</a:t>
            </a:r>
            <a:r>
              <a:rPr lang="en-US" dirty="0" smtClean="0"/>
              <a:t> </a:t>
            </a:r>
            <a:r>
              <a:rPr lang="en-US" b="1" dirty="0" smtClean="0"/>
              <a:t>Child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Not OK </a:t>
            </a:r>
            <a:r>
              <a:rPr lang="en-US" b="1" dirty="0" smtClean="0"/>
              <a:t>Child</a:t>
            </a:r>
          </a:p>
        </p:txBody>
      </p:sp>
      <p:sp>
        <p:nvSpPr>
          <p:cNvPr id="44035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04800"/>
            <a:ext cx="1981200" cy="5776913"/>
          </a:xfrm>
        </p:spPr>
        <p:txBody>
          <a:bodyPr/>
          <a:lstStyle/>
          <a:p>
            <a:pPr eaLnBrk="1" hangingPunct="1"/>
            <a:r>
              <a:rPr lang="en-US" sz="9600" b="1" dirty="0"/>
              <a:t>P</a:t>
            </a:r>
            <a:endParaRPr lang="en-US" sz="9600" b="1" dirty="0" smtClean="0"/>
          </a:p>
          <a:p>
            <a:pPr eaLnBrk="1" hangingPunct="1"/>
            <a:r>
              <a:rPr lang="en-US" sz="9600" b="1" dirty="0" smtClean="0"/>
              <a:t>A</a:t>
            </a:r>
          </a:p>
          <a:p>
            <a:pPr eaLnBrk="1" hangingPunct="1"/>
            <a:r>
              <a:rPr lang="en-US" sz="1800" b="1" dirty="0" smtClean="0"/>
              <a:t> </a:t>
            </a:r>
            <a:r>
              <a:rPr lang="en-US" sz="9600" b="1" dirty="0" smtClean="0"/>
              <a:t>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9718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1600" b="1" dirty="0" smtClean="0"/>
              <a:t>Rationale </a:t>
            </a:r>
            <a:endParaRPr lang="en-US" sz="8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724400"/>
            <a:ext cx="1219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Emotions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8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05000"/>
            <a:ext cx="5181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Cross Transaction</a:t>
            </a:r>
            <a:endParaRPr lang="en-US" sz="6000" dirty="0"/>
          </a:p>
        </p:txBody>
      </p:sp>
      <p:sp>
        <p:nvSpPr>
          <p:cNvPr id="460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466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75" y="1595438"/>
            <a:ext cx="37782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6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Unit  4      Essential  Skills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3" y="1828800"/>
            <a:ext cx="7844576" cy="3733800"/>
          </a:xfrm>
        </p:spPr>
      </p:pic>
    </p:spTree>
    <p:extLst>
      <p:ext uri="{BB962C8B-B14F-4D97-AF65-F5344CB8AC3E}">
        <p14:creationId xmlns:p14="http://schemas.microsoft.com/office/powerpoint/2010/main" val="4817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i="1" dirty="0" smtClean="0"/>
              <a:t>HALT!</a:t>
            </a:r>
            <a:endParaRPr lang="en-US" sz="9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i="1" dirty="0" smtClean="0"/>
              <a:t>H</a:t>
            </a:r>
            <a:r>
              <a:rPr lang="en-US" sz="4000" dirty="0" smtClean="0"/>
              <a:t>ungry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i="1" dirty="0" smtClean="0"/>
              <a:t>A</a:t>
            </a:r>
            <a:r>
              <a:rPr lang="en-US" sz="4000" dirty="0" smtClean="0"/>
              <a:t>ngry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i="1" dirty="0" smtClean="0"/>
              <a:t>L</a:t>
            </a:r>
            <a:r>
              <a:rPr lang="en-US" sz="4000" dirty="0" smtClean="0"/>
              <a:t>onely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i="1" dirty="0" smtClean="0"/>
              <a:t>T</a:t>
            </a:r>
            <a:r>
              <a:rPr lang="en-US" sz="4000" dirty="0" smtClean="0"/>
              <a:t>ired</a:t>
            </a:r>
          </a:p>
        </p:txBody>
      </p:sp>
    </p:spTree>
    <p:extLst>
      <p:ext uri="{BB962C8B-B14F-4D97-AF65-F5344CB8AC3E}">
        <p14:creationId xmlns:p14="http://schemas.microsoft.com/office/powerpoint/2010/main" val="13394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59" y="0"/>
            <a:ext cx="3850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799"/>
          </a:xfrm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sz="6000" b="1" dirty="0" smtClean="0"/>
              <a:t>Three    Highs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41148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 sz="3600" b="1" i="1" dirty="0" smtClean="0">
              <a:solidFill>
                <a:schemeClr val="tx1"/>
              </a:solidFill>
            </a:endParaRPr>
          </a:p>
          <a:p>
            <a:pPr algn="l"/>
            <a:r>
              <a:rPr lang="en-US" sz="3600" b="1" i="1" dirty="0" smtClean="0">
                <a:solidFill>
                  <a:schemeClr val="tx1"/>
                </a:solidFill>
              </a:rPr>
              <a:t>High   </a:t>
            </a:r>
            <a:r>
              <a:rPr lang="en-US" sz="3600" dirty="0" smtClean="0">
                <a:solidFill>
                  <a:schemeClr val="tx1"/>
                </a:solidFill>
              </a:rPr>
              <a:t>Relationship</a:t>
            </a:r>
          </a:p>
          <a:p>
            <a:endParaRPr lang="en-US" sz="3600" b="1" i="1" dirty="0">
              <a:solidFill>
                <a:schemeClr val="tx1"/>
              </a:solidFill>
            </a:endParaRPr>
          </a:p>
          <a:p>
            <a:r>
              <a:rPr lang="en-US" sz="3600" b="1" i="1" dirty="0" smtClean="0">
                <a:solidFill>
                  <a:schemeClr val="tx1"/>
                </a:solidFill>
              </a:rPr>
              <a:t>High   </a:t>
            </a:r>
            <a:r>
              <a:rPr lang="en-US" sz="3600" dirty="0" smtClean="0">
                <a:solidFill>
                  <a:schemeClr val="tx1"/>
                </a:solidFill>
              </a:rPr>
              <a:t>Expectation</a:t>
            </a:r>
          </a:p>
          <a:p>
            <a:endParaRPr lang="en-US" sz="3600" b="1" i="1" dirty="0">
              <a:solidFill>
                <a:schemeClr val="tx1"/>
              </a:solidFill>
            </a:endParaRPr>
          </a:p>
          <a:p>
            <a:pPr algn="r"/>
            <a:r>
              <a:rPr lang="en-US" sz="3600" b="1" i="1" dirty="0" smtClean="0">
                <a:solidFill>
                  <a:schemeClr val="tx1"/>
                </a:solidFill>
              </a:rPr>
              <a:t>High   </a:t>
            </a:r>
            <a:r>
              <a:rPr lang="en-US" sz="3600" dirty="0" smtClean="0">
                <a:solidFill>
                  <a:schemeClr val="tx1"/>
                </a:solidFill>
              </a:rPr>
              <a:t>Support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7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…don’t forget to ASC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</a:t>
            </a:r>
            <a:r>
              <a:rPr lang="en-US" b="1" i="1" dirty="0" smtClean="0"/>
              <a:t>A</a:t>
            </a:r>
            <a:r>
              <a:rPr lang="en-US" dirty="0" smtClean="0"/>
              <a:t>wareness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</a:t>
            </a:r>
            <a:r>
              <a:rPr lang="en-US" b="1" i="1" dirty="0" smtClean="0"/>
              <a:t>S</a:t>
            </a:r>
            <a:r>
              <a:rPr lang="en-US" dirty="0" smtClean="0"/>
              <a:t>kills                                        </a:t>
            </a:r>
            <a:r>
              <a:rPr lang="en-US" b="1" i="1" dirty="0" smtClean="0"/>
              <a:t>C</a:t>
            </a:r>
            <a:r>
              <a:rPr lang="en-US" dirty="0" smtClean="0"/>
              <a:t>ourage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2743200" y="2209800"/>
            <a:ext cx="3352800" cy="2895600"/>
          </a:xfrm>
          <a:prstGeom prst="triangle">
            <a:avLst>
              <a:gd name="adj" fmla="val 483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00200"/>
            <a:ext cx="5029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2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dirty="0" smtClean="0"/>
              <a:t>Need Anything?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b="1" i="1" dirty="0" smtClean="0"/>
          </a:p>
          <a:p>
            <a:pPr marL="0" indent="0" eaLnBrk="1" hangingPunct="1">
              <a:buNone/>
            </a:pPr>
            <a:r>
              <a:rPr lang="en-US" dirty="0" smtClean="0"/>
              <a:t>Call Me:                                           707-927-8131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/>
              <a:t>Stan Davis                          </a:t>
            </a:r>
            <a:r>
              <a:rPr lang="en-US" dirty="0" smtClean="0">
                <a:hlinkClick r:id="rId2"/>
              </a:rPr>
              <a:t>stan@haptraining.com</a:t>
            </a: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28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2099"/>
            <a:ext cx="3810000" cy="6785901"/>
          </a:xfrm>
        </p:spPr>
      </p:pic>
    </p:spTree>
    <p:extLst>
      <p:ext uri="{BB962C8B-B14F-4D97-AF65-F5344CB8AC3E}">
        <p14:creationId xmlns:p14="http://schemas.microsoft.com/office/powerpoint/2010/main" val="9783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2288" y="3733800"/>
            <a:ext cx="5486400" cy="685800"/>
          </a:xfrm>
        </p:spPr>
        <p:txBody>
          <a:bodyPr/>
          <a:lstStyle/>
          <a:p>
            <a:pPr algn="ctr"/>
            <a:r>
              <a:rPr lang="en-US" sz="4400" b="0" i="1" dirty="0" smtClean="0">
                <a:latin typeface="AR BERKLEY" panose="02000000000000000000" pitchFamily="2" charset="0"/>
              </a:rPr>
              <a:t>Thank You</a:t>
            </a:r>
            <a:endParaRPr lang="en-US" sz="4400" b="0" i="1" dirty="0">
              <a:latin typeface="AR BERKLEY" panose="02000000000000000000" pitchFamily="2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>
            <a:fillRect/>
          </a:stretch>
        </p:blipFill>
        <p:spPr>
          <a:xfrm>
            <a:off x="1792288" y="612775"/>
            <a:ext cx="5486400" cy="4035426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1792288" y="4800600"/>
            <a:ext cx="5486400" cy="1371600"/>
          </a:xfrm>
        </p:spPr>
        <p:txBody>
          <a:bodyPr/>
          <a:lstStyle/>
          <a:p>
            <a:pPr algn="ctr"/>
            <a:r>
              <a:rPr lang="en-US" sz="6600" i="1" dirty="0" smtClean="0">
                <a:latin typeface="AR BERKLEY" panose="02000000000000000000" pitchFamily="2" charset="0"/>
              </a:rPr>
              <a:t>Thank you!</a:t>
            </a:r>
            <a:endParaRPr lang="en-US" sz="6600" i="1" dirty="0"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3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7200" i="1" dirty="0" smtClean="0">
                <a:latin typeface="Berlin Sans FB Demi" panose="020E0802020502020306" pitchFamily="34" charset="0"/>
              </a:rPr>
              <a:t>Who is this guy?</a:t>
            </a:r>
            <a:endParaRPr lang="en-US" sz="7200" i="1" dirty="0">
              <a:latin typeface="Berlin Sans FB Demi" panose="020E0802020502020306" pitchFamily="34" charset="0"/>
            </a:endParaRPr>
          </a:p>
        </p:txBody>
      </p:sp>
      <p:sp>
        <p:nvSpPr>
          <p:cNvPr id="15362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505200" cy="3276600"/>
          </a:xfr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pPr marL="0" lvl="0" indent="0" algn="ctr" eaLnBrk="1" hangingPunct="1">
              <a:buNone/>
            </a:pPr>
            <a:r>
              <a:rPr lang="en-US" sz="4400" dirty="0">
                <a:solidFill>
                  <a:prstClr val="black"/>
                </a:solidFill>
              </a:rPr>
              <a:t>Stan Davis</a:t>
            </a:r>
          </a:p>
          <a:p>
            <a:pPr lvl="0" eaLnBrk="1" hangingPunct="1"/>
            <a:r>
              <a:rPr lang="en-US" dirty="0">
                <a:solidFill>
                  <a:prstClr val="black"/>
                </a:solidFill>
              </a:rPr>
              <a:t>HAP Principal/Founder</a:t>
            </a:r>
          </a:p>
          <a:p>
            <a:pPr lvl="0" eaLnBrk="1" hangingPunct="1"/>
            <a:r>
              <a:rPr lang="en-US" sz="3200" b="1" i="1" dirty="0" smtClean="0">
                <a:solidFill>
                  <a:prstClr val="black"/>
                </a:solidFill>
              </a:rPr>
              <a:t>Water</a:t>
            </a:r>
            <a:r>
              <a:rPr lang="en-US" sz="3200" b="1" i="1" dirty="0">
                <a:solidFill>
                  <a:prstClr val="black"/>
                </a:solidFill>
              </a:rPr>
              <a:t>, Water, </a:t>
            </a:r>
            <a:r>
              <a:rPr lang="en-US" sz="3200" b="1" i="1" dirty="0" smtClean="0">
                <a:solidFill>
                  <a:prstClr val="black"/>
                </a:solidFill>
              </a:rPr>
              <a:t>Water</a:t>
            </a:r>
            <a:endParaRPr lang="en-US" sz="3200" b="1" i="1" dirty="0">
              <a:solidFill>
                <a:prstClr val="black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626080"/>
            <a:ext cx="4439655" cy="3124201"/>
          </a:xfr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2    US Navy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582069"/>
            <a:ext cx="3048000" cy="2562225"/>
          </a:xfrm>
        </p:spPr>
      </p:pic>
    </p:spTree>
    <p:extLst>
      <p:ext uri="{BB962C8B-B14F-4D97-AF65-F5344CB8AC3E}">
        <p14:creationId xmlns:p14="http://schemas.microsoft.com/office/powerpoint/2010/main" val="2309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42121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11" y="838200"/>
            <a:ext cx="7928689" cy="52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54416</TotalTime>
  <Words>198</Words>
  <Application>Microsoft Office PowerPoint</Application>
  <PresentationFormat>On-screen Show (4:3)</PresentationFormat>
  <Paragraphs>67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Andalus</vt:lpstr>
      <vt:lpstr>Aparajita</vt:lpstr>
      <vt:lpstr>AR BERKLEY</vt:lpstr>
      <vt:lpstr>AR JULIAN</vt:lpstr>
      <vt:lpstr>Arial</vt:lpstr>
      <vt:lpstr>Berlin Sans FB Demi</vt:lpstr>
      <vt:lpstr>Brush Script MT</vt:lpstr>
      <vt:lpstr>Calibri</vt:lpstr>
      <vt:lpstr>Cambria Math</vt:lpstr>
      <vt:lpstr>Castellar</vt:lpstr>
      <vt:lpstr>Office Theme</vt:lpstr>
      <vt:lpstr>Emotional Intelligence for All</vt:lpstr>
      <vt:lpstr>WELCOME</vt:lpstr>
      <vt:lpstr>PowerPoint Presentation</vt:lpstr>
      <vt:lpstr>Who is this guy?</vt:lpstr>
      <vt:lpstr>PowerPoint Presentation</vt:lpstr>
      <vt:lpstr>QM 2    US Navy</vt:lpstr>
      <vt:lpstr>PowerPoint Presentation</vt:lpstr>
      <vt:lpstr>PowerPoint Presentation</vt:lpstr>
      <vt:lpstr>PowerPoint Presentation</vt:lpstr>
      <vt:lpstr>The  Story  of</vt:lpstr>
      <vt:lpstr>Why Emotional Intelligence?</vt:lpstr>
      <vt:lpstr>PowerPoint Presentation</vt:lpstr>
      <vt:lpstr>Unit 1     Culture</vt:lpstr>
      <vt:lpstr>3 Aspects of Culture in HAP Theory</vt:lpstr>
      <vt:lpstr>Race vs Ethnicity</vt:lpstr>
      <vt:lpstr>Race vs Ethnicity</vt:lpstr>
      <vt:lpstr>Unit 2 Emotional Management</vt:lpstr>
      <vt:lpstr>PowerPoint Presentation</vt:lpstr>
      <vt:lpstr>Unit 3  Communication Awareness</vt:lpstr>
      <vt:lpstr>Values</vt:lpstr>
      <vt:lpstr>Cross Transaction</vt:lpstr>
      <vt:lpstr>PowerPoint Presentation</vt:lpstr>
      <vt:lpstr>Unit  4      Essential  Skills</vt:lpstr>
      <vt:lpstr>HALT!</vt:lpstr>
      <vt:lpstr>PowerPoint Presentation</vt:lpstr>
      <vt:lpstr>Three    Highs</vt:lpstr>
      <vt:lpstr>…don’t forget to ASC</vt:lpstr>
      <vt:lpstr>PowerPoint Presentation</vt:lpstr>
      <vt:lpstr>Need Anything?</vt:lpstr>
      <vt:lpstr>Thank You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Davis</dc:creator>
  <cp:lastModifiedBy>Stan Davis</cp:lastModifiedBy>
  <cp:revision>170</cp:revision>
  <cp:lastPrinted>2015-04-15T15:39:09Z</cp:lastPrinted>
  <dcterms:created xsi:type="dcterms:W3CDTF">2013-09-17T16:00:54Z</dcterms:created>
  <dcterms:modified xsi:type="dcterms:W3CDTF">2016-08-04T17:19:40Z</dcterms:modified>
</cp:coreProperties>
</file>